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Instrument Sans SemiBold"/>
      <p:regular r:id="rId19"/>
      <p:bold r:id="rId20"/>
      <p:italic r:id="rId21"/>
      <p:boldItalic r:id="rId22"/>
    </p:embeddedFont>
    <p:embeddedFont>
      <p:font typeface="Instrument Sans Medium"/>
      <p:regular r:id="rId23"/>
      <p:bold r:id="rId24"/>
      <p:italic r:id="rId25"/>
      <p:boldItalic r:id="rId26"/>
    </p:embeddedFont>
    <p:embeddedFont>
      <p:font typeface="Instrumen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InstrumentSans-boldItalic.fntdata"/><Relationship Id="rId20" Type="http://schemas.openxmlformats.org/officeDocument/2006/relationships/font" Target="fonts/InstrumentSansSemiBold-bold.fntdata"/><Relationship Id="rId22" Type="http://schemas.openxmlformats.org/officeDocument/2006/relationships/font" Target="fonts/InstrumentSansSemiBold-boldItalic.fntdata"/><Relationship Id="rId21" Type="http://schemas.openxmlformats.org/officeDocument/2006/relationships/font" Target="fonts/InstrumentSansSemiBold-italic.fntdata"/><Relationship Id="rId24" Type="http://schemas.openxmlformats.org/officeDocument/2006/relationships/font" Target="fonts/InstrumentSansMedium-bold.fntdata"/><Relationship Id="rId23" Type="http://schemas.openxmlformats.org/officeDocument/2006/relationships/font" Target="fonts/InstrumentSansMedium-regular.fntdata"/><Relationship Id="rId26" Type="http://schemas.openxmlformats.org/officeDocument/2006/relationships/font" Target="fonts/InstrumentSansMedium-boldItalic.fntdata"/><Relationship Id="rId25" Type="http://schemas.openxmlformats.org/officeDocument/2006/relationships/font" Target="fonts/InstrumentSansMedium-italic.fntdata"/><Relationship Id="rId28" Type="http://schemas.openxmlformats.org/officeDocument/2006/relationships/font" Target="fonts/InstrumentSans-bold.fntdata"/><Relationship Id="rId27" Type="http://schemas.openxmlformats.org/officeDocument/2006/relationships/font" Target="fonts/InstrumentSans-regular.fntdata"/><Relationship Id="rId29" Type="http://schemas.openxmlformats.org/officeDocument/2006/relationships/font" Target="fonts/Instrumen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strumentSans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f59e5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f59e5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a061559f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a061559f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ba061559f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ba061559f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a061559f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ba061559f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44f59e52b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44f59e52b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4f59e52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4f59e52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4f59e52b6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4f59e52b6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a061559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ba061559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ba061559f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ba061559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ba061559f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ba061559f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ba061559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ba061559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a061559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a061559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a061559f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a061559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https://www.altexsoft.com/media/2021/03/rest_api_works.png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s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pic>
        <p:nvPicPr>
          <p:cNvPr descr="A portrait of a smiling woman in casual attire. " id="12" name="Google Shape;12;p2"/>
          <p:cNvPicPr preferRelativeResize="0"/>
          <p:nvPr/>
        </p:nvPicPr>
        <p:blipFill rotWithShape="1">
          <a:blip r:embed="rId2">
            <a:alphaModFix/>
          </a:blip>
          <a:srcRect b="23377" l="26958" r="35832" t="0"/>
          <a:stretch/>
        </p:blipFill>
        <p:spPr>
          <a:xfrm>
            <a:off x="284700" y="1847700"/>
            <a:ext cx="2055000" cy="2820900"/>
          </a:xfrm>
          <a:prstGeom prst="roundRect">
            <a:avLst>
              <a:gd fmla="val 15597" name="adj"/>
            </a:avLst>
          </a:prstGeom>
          <a:noFill/>
          <a:ln>
            <a:noFill/>
          </a:ln>
        </p:spPr>
      </p:pic>
      <p:pic>
        <p:nvPicPr>
          <p:cNvPr descr="A confident man stands with his arms crossed in front of a white background. " id="13" name="Google Shape;13;p2"/>
          <p:cNvPicPr preferRelativeResize="0"/>
          <p:nvPr/>
        </p:nvPicPr>
        <p:blipFill rotWithShape="1">
          <a:blip r:embed="rId3">
            <a:alphaModFix/>
          </a:blip>
          <a:srcRect b="1224" l="28620" r="23422" t="0"/>
          <a:stretch/>
        </p:blipFill>
        <p:spPr>
          <a:xfrm>
            <a:off x="4629476" y="1847700"/>
            <a:ext cx="2055000" cy="2820900"/>
          </a:xfrm>
          <a:prstGeom prst="roundRect">
            <a:avLst>
              <a:gd fmla="val 15616" name="adj"/>
            </a:avLst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" name="Google Shape;151;p11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5294" name="adj"/>
            </a:avLst>
          </a:prstGeom>
          <a:noFill/>
          <a:ln>
            <a:noFill/>
          </a:ln>
        </p:spPr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11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510" name="adj"/>
            </a:avLst>
          </a:prstGeom>
          <a:noFill/>
          <a:ln>
            <a:noFill/>
          </a:ln>
        </p:spPr>
      </p:sp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0" name="Google Shape;160;p12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3">
  <p:cSld name="BLANK_1_1_1_2_3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>
            <p:ph idx="2" type="pic"/>
          </p:nvPr>
        </p:nvSpPr>
        <p:spPr>
          <a:xfrm>
            <a:off x="4629600" y="474750"/>
            <a:ext cx="4227300" cy="4194000"/>
          </a:xfrm>
          <a:prstGeom prst="roundRect">
            <a:avLst>
              <a:gd fmla="val 10640" name="adj"/>
            </a:avLst>
          </a:prstGeom>
          <a:noFill/>
          <a:ln>
            <a:noFill/>
          </a:ln>
        </p:spPr>
      </p:sp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4" type="body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3" name="Google Shape;173;p14"/>
          <p:cNvSpPr/>
          <p:nvPr>
            <p:ph idx="2" type="pic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4" type="body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4"/>
          <p:cNvSpPr txBox="1"/>
          <p:nvPr>
            <p:ph idx="5" type="title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locks- two idea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">
  <p:cSld name="CUSTOM_6"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/>
        </p:txBody>
      </p:sp>
      <p:sp>
        <p:nvSpPr>
          <p:cNvPr id="186" name="Google Shape;186;p16"/>
          <p:cNvSpPr/>
          <p:nvPr>
            <p:ph idx="2" type="pic"/>
          </p:nvPr>
        </p:nvSpPr>
        <p:spPr>
          <a:xfrm>
            <a:off x="4629600" y="2630549"/>
            <a:ext cx="4227300" cy="2038200"/>
          </a:xfrm>
          <a:prstGeom prst="roundRect">
            <a:avLst>
              <a:gd fmla="val 9982" name="adj"/>
            </a:avLst>
          </a:prstGeom>
          <a:noFill/>
          <a:ln>
            <a:noFill/>
          </a:ln>
        </p:spPr>
      </p:sp>
      <p:sp>
        <p:nvSpPr>
          <p:cNvPr id="187" name="Google Shape;187;p16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boxes">
  <p:cSld name="CUSTOM_6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>
            <p:ph idx="2" type="pic"/>
          </p:nvPr>
        </p:nvSpPr>
        <p:spPr>
          <a:xfrm>
            <a:off x="4630975" y="1365900"/>
            <a:ext cx="2055000" cy="3302700"/>
          </a:xfrm>
          <a:prstGeom prst="roundRect">
            <a:avLst>
              <a:gd fmla="val 11973" name="adj"/>
            </a:avLst>
          </a:prstGeom>
          <a:noFill/>
          <a:ln>
            <a:noFill/>
          </a:ln>
        </p:spPr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3" type="body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/>
        </p:txBody>
      </p:sp>
      <p:sp>
        <p:nvSpPr>
          <p:cNvPr id="194" name="Google Shape;194;p17"/>
          <p:cNvSpPr txBox="1"/>
          <p:nvPr>
            <p:ph idx="4" type="body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5" type="body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7" name="Google Shape;197;p17"/>
          <p:cNvSpPr txBox="1"/>
          <p:nvPr>
            <p:ph idx="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8" type="subTitle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0" name="Google Shape;200;p17"/>
          <p:cNvSpPr txBox="1"/>
          <p:nvPr>
            <p:ph idx="9" type="subTitle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589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3">
  <p:cSld name="BLANK_1_1_1_1_1_1_1_1_1_1_1_1_1_1_3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>
            <p:ph idx="2" type="pic"/>
          </p:nvPr>
        </p:nvSpPr>
        <p:spPr>
          <a:xfrm>
            <a:off x="6802025" y="1372800"/>
            <a:ext cx="2058600" cy="3296700"/>
          </a:xfrm>
          <a:prstGeom prst="roundRect">
            <a:avLst>
              <a:gd fmla="val 11530" name="adj"/>
            </a:avLst>
          </a:prstGeom>
          <a:noFill/>
          <a:ln>
            <a:noFill/>
          </a:ln>
        </p:spPr>
      </p:sp>
      <p:sp>
        <p:nvSpPr>
          <p:cNvPr id="204" name="Google Shape;204;p18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body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5" type="title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title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7" type="body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8" type="title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9" type="title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13" type="body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4" type="title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5" type="title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1">
  <p:cSld name="BLANK_1_1_1_1_2_2_3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19"/>
          <p:cNvSpPr txBox="1"/>
          <p:nvPr>
            <p:ph idx="3" type="subTitle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4" type="subTitle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5" type="subTitle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idx="6" type="subTitle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5" name="Google Shape;225;p19"/>
          <p:cNvSpPr txBox="1"/>
          <p:nvPr>
            <p:ph idx="7" type="body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226" name="Google Shape;226;p19"/>
          <p:cNvSpPr txBox="1"/>
          <p:nvPr>
            <p:ph idx="8" type="subTitle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9" type="subTitle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3" type="body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29" name="Google Shape;229;p19"/>
          <p:cNvSpPr txBox="1"/>
          <p:nvPr>
            <p:ph idx="14" type="subTitle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5" type="subTitle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16" type="body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32" name="Google Shape;232;p19"/>
          <p:cNvSpPr txBox="1"/>
          <p:nvPr>
            <p:ph idx="17" type="subTitle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18" type="subTitle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>
  <p:cSld name="BLANK_1_1_1_1_2_2_3_1"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0"/>
          <p:cNvSpPr txBox="1"/>
          <p:nvPr>
            <p:ph idx="3" type="body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0" name="Google Shape;240;p20"/>
          <p:cNvSpPr txBox="1"/>
          <p:nvPr>
            <p:ph idx="4" type="subTitle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5" type="subTitle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6" type="body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3" name="Google Shape;243;p20"/>
          <p:cNvSpPr txBox="1"/>
          <p:nvPr>
            <p:ph idx="7" type="subTitle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8" type="subTitle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9" type="body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/>
        </p:txBody>
      </p:sp>
      <p:sp>
        <p:nvSpPr>
          <p:cNvPr id="246" name="Google Shape;246;p20"/>
          <p:cNvSpPr txBox="1"/>
          <p:nvPr>
            <p:ph idx="13" type="subTitle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14" type="subTitle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i="1"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cxnSp>
        <p:nvCxnSpPr>
          <p:cNvPr id="248" name="Google Shape;248;p20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0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3">
  <p:cSld name="BLANK_1_1_1_1_2_2_3_1_1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3" type="subTitle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4" type="subTitle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7" name="Google Shape;257;p21"/>
          <p:cNvSpPr txBox="1"/>
          <p:nvPr>
            <p:ph idx="5" type="subTitle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6" type="subTitle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7" type="subTitle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8" type="subTitle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1" name="Google Shape;261;p21"/>
          <p:cNvSpPr txBox="1"/>
          <p:nvPr>
            <p:ph idx="9" type="subTitle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13" type="subTitle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idx="14" type="subTitle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4" name="Google Shape;264;p21"/>
          <p:cNvSpPr txBox="1"/>
          <p:nvPr>
            <p:ph idx="15" type="subTitle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idx="16" type="subTitle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6" name="Google Shape;266;p21"/>
          <p:cNvSpPr txBox="1"/>
          <p:nvPr>
            <p:ph idx="17" type="subTitle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18" type="subTitle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19" type="subTitle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20" type="subTitle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21" type="subTitle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22" type="subTitle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2" name="Google Shape;272;p21"/>
          <p:cNvSpPr txBox="1"/>
          <p:nvPr>
            <p:ph idx="23" type="subTitle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24" type="subTitle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>
            <p:ph idx="2" type="pic"/>
          </p:nvPr>
        </p:nvSpPr>
        <p:spPr>
          <a:xfrm>
            <a:off x="284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6" name="Google Shape;276;p22"/>
          <p:cNvSpPr/>
          <p:nvPr>
            <p:ph idx="3" type="pic"/>
          </p:nvPr>
        </p:nvSpPr>
        <p:spPr>
          <a:xfrm>
            <a:off x="1002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7" name="Google Shape;277;p22"/>
          <p:cNvSpPr/>
          <p:nvPr>
            <p:ph idx="4" type="pic"/>
          </p:nvPr>
        </p:nvSpPr>
        <p:spPr>
          <a:xfrm>
            <a:off x="3185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78" name="Google Shape;278;p22"/>
          <p:cNvSpPr/>
          <p:nvPr>
            <p:ph idx="5" type="pic"/>
          </p:nvPr>
        </p:nvSpPr>
        <p:spPr>
          <a:xfrm>
            <a:off x="3903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79" name="Google Shape;279;p22"/>
          <p:cNvSpPr/>
          <p:nvPr>
            <p:ph idx="6" type="pic"/>
          </p:nvPr>
        </p:nvSpPr>
        <p:spPr>
          <a:xfrm>
            <a:off x="6086700" y="1440150"/>
            <a:ext cx="605100" cy="141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80" name="Google Shape;280;p22"/>
          <p:cNvSpPr/>
          <p:nvPr>
            <p:ph idx="7" type="pic"/>
          </p:nvPr>
        </p:nvSpPr>
        <p:spPr>
          <a:xfrm>
            <a:off x="6804300" y="1440150"/>
            <a:ext cx="2055000" cy="1413900"/>
          </a:xfrm>
          <a:prstGeom prst="roundRect">
            <a:avLst>
              <a:gd fmla="val 16960" name="adj"/>
            </a:avLst>
          </a:prstGeom>
          <a:noFill/>
          <a:ln>
            <a:noFill/>
          </a:ln>
        </p:spPr>
      </p:sp>
      <p:sp>
        <p:nvSpPr>
          <p:cNvPr id="281" name="Google Shape;281;p22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1" type="body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8" type="subTitle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2"/>
          <p:cNvSpPr txBox="1"/>
          <p:nvPr>
            <p:ph idx="14" type="body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88" name="Google Shape;288;p22"/>
          <p:cNvSpPr txBox="1"/>
          <p:nvPr>
            <p:ph idx="15" type="subTitle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6" type="body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0" name="Google Shape;290;p22"/>
          <p:cNvSpPr txBox="1"/>
          <p:nvPr>
            <p:ph idx="17" type="subTitle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>
            <p:ph idx="2" type="pic"/>
          </p:nvPr>
        </p:nvSpPr>
        <p:spPr>
          <a:xfrm>
            <a:off x="2847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3" name="Google Shape;293;p23"/>
          <p:cNvSpPr/>
          <p:nvPr>
            <p:ph idx="3" type="pic"/>
          </p:nvPr>
        </p:nvSpPr>
        <p:spPr>
          <a:xfrm>
            <a:off x="3185800" y="2901150"/>
            <a:ext cx="2772600" cy="17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23"/>
          <p:cNvSpPr/>
          <p:nvPr>
            <p:ph idx="4" type="pic"/>
          </p:nvPr>
        </p:nvSpPr>
        <p:spPr>
          <a:xfrm>
            <a:off x="3185800" y="1440150"/>
            <a:ext cx="2772600" cy="134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6" type="body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7" type="body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8" type="subTitle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left box">
  <p:cSld name="BLANK_1_1_1_1_1_1_1_1_1_1_1_1_1_1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4" type="body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7" name="Google Shape;307;p2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/ right box ">
  <p:cSld name="BLANK_1_1_1_1_1_1_1_1_1_1_1_1_1_1_1_1_1_1_1_1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/>
          <p:nvPr>
            <p:ph idx="2" type="pic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25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4" type="body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13" name="Google Shape;313;p25"/>
          <p:cNvSpPr txBox="1"/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4" name="Google Shape;314;p2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26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8" name="Google Shape;318;p2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26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21" name="Google Shape;321;p26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22" name="Google Shape;322;p26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3" name="Google Shape;323;p26"/>
          <p:cNvSpPr txBox="1"/>
          <p:nvPr>
            <p:ph idx="7" type="body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idx="8" type="body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6" name="Google Shape;326;p26"/>
          <p:cNvSpPr txBox="1"/>
          <p:nvPr>
            <p:ph idx="9" type="subTitle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7" name="Google Shape;327;p26"/>
          <p:cNvSpPr txBox="1"/>
          <p:nvPr>
            <p:ph idx="13" type="subTitle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s and block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2" name="Google Shape;332;p27"/>
          <p:cNvSpPr txBox="1"/>
          <p:nvPr>
            <p:ph idx="3" type="body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3" name="Google Shape;333;p27"/>
          <p:cNvSpPr/>
          <p:nvPr>
            <p:ph idx="4" type="pic"/>
          </p:nvPr>
        </p:nvSpPr>
        <p:spPr>
          <a:xfrm>
            <a:off x="4623425" y="672675"/>
            <a:ext cx="4247100" cy="1839300"/>
          </a:xfrm>
          <a:prstGeom prst="roundRect">
            <a:avLst>
              <a:gd fmla="val 14674" name="adj"/>
            </a:avLst>
          </a:prstGeom>
          <a:noFill/>
          <a:ln>
            <a:noFill/>
          </a:ln>
        </p:spPr>
      </p:sp>
      <p:sp>
        <p:nvSpPr>
          <p:cNvPr id="334" name="Google Shape;334;p27"/>
          <p:cNvSpPr/>
          <p:nvPr>
            <p:ph idx="5" type="pic"/>
          </p:nvPr>
        </p:nvSpPr>
        <p:spPr>
          <a:xfrm>
            <a:off x="4623425" y="2629425"/>
            <a:ext cx="4227600" cy="1074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5" name="Google Shape;335;p27"/>
          <p:cNvSpPr txBox="1"/>
          <p:nvPr>
            <p:ph idx="6" type="body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6" name="Google Shape;336;p27"/>
          <p:cNvSpPr txBox="1"/>
          <p:nvPr>
            <p:ph idx="7" type="body"/>
          </p:nvPr>
        </p:nvSpPr>
        <p:spPr>
          <a:xfrm>
            <a:off x="2450475" y="3840250"/>
            <a:ext cx="2055000" cy="546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7" name="Google Shape;337;p27"/>
          <p:cNvSpPr txBox="1"/>
          <p:nvPr>
            <p:ph idx="8" type="body"/>
          </p:nvPr>
        </p:nvSpPr>
        <p:spPr>
          <a:xfrm>
            <a:off x="284700" y="3840250"/>
            <a:ext cx="2051400" cy="5490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9" name="Google Shape;339;p27"/>
          <p:cNvSpPr txBox="1"/>
          <p:nvPr>
            <p:ph idx="9" type="subTitle"/>
          </p:nvPr>
        </p:nvSpPr>
        <p:spPr>
          <a:xfrm>
            <a:off x="284700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0" name="Google Shape;340;p27"/>
          <p:cNvSpPr txBox="1"/>
          <p:nvPr>
            <p:ph idx="13" type="subTitle"/>
          </p:nvPr>
        </p:nvSpPr>
        <p:spPr>
          <a:xfrm>
            <a:off x="2454069" y="3316200"/>
            <a:ext cx="2051400" cy="4989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CUSTOM_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8"/>
          <p:cNvSpPr/>
          <p:nvPr>
            <p:ph idx="3" type="pic"/>
          </p:nvPr>
        </p:nvSpPr>
        <p:spPr>
          <a:xfrm>
            <a:off x="6806700" y="1335775"/>
            <a:ext cx="1821600" cy="2563500"/>
          </a:xfrm>
          <a:prstGeom prst="roundRect">
            <a:avLst>
              <a:gd fmla="val 13098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47" name="Google Shape;347;p28"/>
          <p:cNvSpPr txBox="1"/>
          <p:nvPr>
            <p:ph idx="4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5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6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50" name="Google Shape;350;p28"/>
          <p:cNvSpPr txBox="1"/>
          <p:nvPr>
            <p:ph idx="7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 2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fmla="val 55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54" name="Google Shape;354;p29"/>
          <p:cNvSpPr txBox="1"/>
          <p:nvPr>
            <p:ph idx="1" type="body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idx="2" type="body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57" name="Google Shape;357;p29"/>
          <p:cNvSpPr txBox="1"/>
          <p:nvPr>
            <p:ph idx="3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8" name="Google Shape;358;p29"/>
          <p:cNvSpPr txBox="1"/>
          <p:nvPr>
            <p:ph idx="4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9" name="Google Shape;359;p29"/>
          <p:cNvSpPr txBox="1"/>
          <p:nvPr>
            <p:ph idx="5" type="body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0" name="Google Shape;360;p29"/>
          <p:cNvSpPr txBox="1"/>
          <p:nvPr>
            <p:ph idx="6" type="subTitle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2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and image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fmla="val 733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fmla="val 40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0"/>
          <p:cNvSpPr txBox="1"/>
          <p:nvPr>
            <p:ph idx="2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2" name="Google Shape;372;p30"/>
          <p:cNvSpPr txBox="1"/>
          <p:nvPr>
            <p:ph idx="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3" name="Google Shape;373;p30"/>
          <p:cNvSpPr/>
          <p:nvPr>
            <p:ph idx="4" type="pic"/>
          </p:nvPr>
        </p:nvSpPr>
        <p:spPr>
          <a:xfrm>
            <a:off x="6084175" y="474750"/>
            <a:ext cx="2771400" cy="1458300"/>
          </a:xfrm>
          <a:prstGeom prst="roundRect">
            <a:avLst>
              <a:gd fmla="val 110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/>
            </a:blip>
            <a:srcRect b="18778" l="0" r="0" t="0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0" l="0" r="0"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4 elements 1">
  <p:cSld name="CUSTOM_10_3">
    <p:bg>
      <p:bgPr>
        <a:solidFill>
          <a:schemeClr val="dk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1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3" type="subTitle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31"/>
          <p:cNvSpPr txBox="1"/>
          <p:nvPr>
            <p:ph idx="4" type="subTitle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1" name="Google Shape;381;p31"/>
          <p:cNvSpPr txBox="1"/>
          <p:nvPr>
            <p:ph idx="5" type="subTitle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2" name="Google Shape;382;p31"/>
          <p:cNvSpPr txBox="1"/>
          <p:nvPr>
            <p:ph idx="6" type="subTitle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31"/>
          <p:cNvSpPr txBox="1"/>
          <p:nvPr>
            <p:ph idx="7" type="subTitle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4" name="Google Shape;384;p31"/>
          <p:cNvSpPr txBox="1"/>
          <p:nvPr>
            <p:ph idx="8" type="subTitle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5" name="Google Shape;385;p31"/>
          <p:cNvSpPr txBox="1"/>
          <p:nvPr>
            <p:ph idx="9" type="subTitle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31"/>
          <p:cNvSpPr txBox="1"/>
          <p:nvPr>
            <p:ph idx="13" type="subTitle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7" name="Google Shape;387;p31"/>
          <p:cNvSpPr txBox="1"/>
          <p:nvPr>
            <p:ph idx="14" type="subTitle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8" name="Google Shape;388;p31"/>
          <p:cNvSpPr txBox="1"/>
          <p:nvPr>
            <p:ph idx="15" type="subTitle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1"/>
          <p:cNvSpPr txBox="1"/>
          <p:nvPr>
            <p:ph idx="16" type="subTitle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0" name="Google Shape;390;p31"/>
          <p:cNvSpPr txBox="1"/>
          <p:nvPr>
            <p:ph idx="17" type="subTitle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94" name="Google Shape;39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3" name="Google Shape;40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4 elements">
  <p:cSld name="BLANK_1_1_1_1_1_1_1_1_1_1_1_2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body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subTitle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7" type="subTitle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9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3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4" type="subTitle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5" type="subTitle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subTitle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2" name="Google Shape;432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1" name="Google Shape;441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43" name="Google Shape;443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0" name="Google Shape;450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1" name="Google Shape;451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53" name="Google Shape;453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9" name="Google Shape;459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7" name="Google Shape;467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0" name="Google Shape;470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5" name="Google Shape;4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8" name="Google Shape;478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">
  <p:cSld name="BLANK_1_1_1_1_1_1_1_1_1_1_1_2_1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6 elements 1">
  <p:cSld name="BLANK_1_1_1_1_1_1_1_1_1_1_1_2_1_2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7"/>
          <p:cNvPicPr preferRelativeResize="0"/>
          <p:nvPr/>
        </p:nvPicPr>
        <p:blipFill rotWithShape="1">
          <a:blip r:embed="rId2">
            <a:alphaModFix/>
          </a:blip>
          <a:srcRect b="31415" l="0" r="33444" t="1233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4" type="body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5" type="body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6" type="body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15" type="subTitle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16" type="subTitle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7" name="Google Shape;97;p7"/>
          <p:cNvSpPr txBox="1"/>
          <p:nvPr>
            <p:ph idx="17" type="subTitle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8" name="Google Shape;98;p7"/>
          <p:cNvSpPr txBox="1"/>
          <p:nvPr>
            <p:ph idx="18" type="subTitle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9" type="subTitle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"/>
          <p:cNvSpPr txBox="1"/>
          <p:nvPr>
            <p:ph idx="20" type="subTitle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21" type="subTitle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22" type="subTitle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23" type="subTitle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1_1_1_1_1_1_1_2_1_1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8"/>
          <p:cNvSpPr/>
          <p:nvPr>
            <p:ph idx="2" type="pic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8"/>
          <p:cNvSpPr/>
          <p:nvPr>
            <p:ph idx="3" type="pic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8"/>
          <p:cNvSpPr/>
          <p:nvPr>
            <p:ph idx="4" type="pic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8"/>
          <p:cNvSpPr/>
          <p:nvPr>
            <p:ph idx="5" type="pic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8"/>
          <p:cNvSpPr/>
          <p:nvPr>
            <p:ph idx="6" type="pic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2" name="Google Shape;112;p8"/>
          <p:cNvSpPr/>
          <p:nvPr>
            <p:ph idx="7" type="pic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8" type="body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9" type="body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13" type="body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14" type="body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15" type="body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16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17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 2">
  <p:cSld name="BLANK_1_1_1_1_1_1_1_1_1_1_1_2_1_1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2" type="body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body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body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body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9" name="Google Shape;129;p9"/>
          <p:cNvSpPr txBox="1"/>
          <p:nvPr>
            <p:ph idx="6" type="body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0" name="Google Shape;130;p9"/>
          <p:cNvSpPr txBox="1"/>
          <p:nvPr>
            <p:ph idx="7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2" name="Google Shape;132;p9"/>
          <p:cNvSpPr/>
          <p:nvPr>
            <p:ph idx="9" type="pic"/>
          </p:nvPr>
        </p:nvSpPr>
        <p:spPr>
          <a:xfrm>
            <a:off x="28201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3" name="Google Shape;133;p9"/>
          <p:cNvSpPr/>
          <p:nvPr>
            <p:ph idx="13" type="pic"/>
          </p:nvPr>
        </p:nvSpPr>
        <p:spPr>
          <a:xfrm>
            <a:off x="173544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4" name="Google Shape;134;p9"/>
          <p:cNvSpPr/>
          <p:nvPr>
            <p:ph idx="14" type="pic"/>
          </p:nvPr>
        </p:nvSpPr>
        <p:spPr>
          <a:xfrm>
            <a:off x="318887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5" name="Google Shape;135;p9"/>
          <p:cNvSpPr/>
          <p:nvPr>
            <p:ph idx="15" type="pic"/>
          </p:nvPr>
        </p:nvSpPr>
        <p:spPr>
          <a:xfrm>
            <a:off x="4642297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6" name="Google Shape;136;p9"/>
          <p:cNvSpPr/>
          <p:nvPr>
            <p:ph idx="16" type="pic"/>
          </p:nvPr>
        </p:nvSpPr>
        <p:spPr>
          <a:xfrm>
            <a:off x="6095723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9"/>
          <p:cNvSpPr/>
          <p:nvPr>
            <p:ph idx="17" type="pic"/>
          </p:nvPr>
        </p:nvSpPr>
        <p:spPr>
          <a:xfrm>
            <a:off x="7549150" y="1446074"/>
            <a:ext cx="1307700" cy="13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9"/>
          <p:cNvSpPr txBox="1"/>
          <p:nvPr>
            <p:ph idx="18" type="body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9" type="body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0" name="Google Shape;140;p9"/>
          <p:cNvSpPr txBox="1"/>
          <p:nvPr>
            <p:ph idx="20" type="body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idx="21" type="body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9"/>
          <p:cNvSpPr txBox="1"/>
          <p:nvPr>
            <p:ph idx="22" type="body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9"/>
          <p:cNvSpPr txBox="1"/>
          <p:nvPr>
            <p:ph idx="23" type="body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idx="1" type="subTitle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3" type="body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indent="-228600" lvl="1" marL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indent="-228600" lvl="2" marL="1371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indent="-228600" lvl="3" marL="1828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indent="-228600" lvl="4" marL="22860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indent="-228600" lvl="5" marL="2743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indent="-228600" lvl="6" marL="3200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indent="-228600" lvl="7" marL="3657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indent="-228600" lvl="8" marL="41148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hyperlink" Target="https://github.com/timothyfraser" TargetMode="External"/><Relationship Id="rId5" Type="http://schemas.openxmlformats.org/officeDocument/2006/relationships/hyperlink" Target="https://github.com/timothyfraser/cv" TargetMode="External"/><Relationship Id="rId6" Type="http://schemas.openxmlformats.org/officeDocument/2006/relationships/hyperlink" Target="http://timothyfraser.github.io" TargetMode="External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imothyfraser/dsai/blob/main/00_quickstart/ACTIVITY_github_setup.md" TargetMode="External"/><Relationship Id="rId4" Type="http://schemas.openxmlformats.org/officeDocument/2006/relationships/hyperlink" Target="https://github.com/timothyfraser/dsai/blob/main/00_quickstart/ACTIVITY_github_pat.md" TargetMode="External"/><Relationship Id="rId5" Type="http://schemas.openxmlformats.org/officeDocument/2006/relationships/hyperlink" Target="https://github.com/timothyfraser/dsai/blob/main/00_quickstart/ACTIVITY_github_repo.md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book/en/v2" TargetMode="External"/><Relationship Id="rId4" Type="http://schemas.openxmlformats.org/officeDocument/2006/relationships/hyperlink" Target="https://git-scm.com/" TargetMode="External"/><Relationship Id="rId5" Type="http://schemas.openxmlformats.org/officeDocument/2006/relationships/hyperlink" Target="https://git-scm.com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9.jpg"/><Relationship Id="rId5" Type="http://schemas.openxmlformats.org/officeDocument/2006/relationships/hyperlink" Target="https://twitter.com/DoableDann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timothyfraser/dsai/blob/main/00_quickstart/ACTIVITY_git.md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fastcompany.com/91271112/anysphere-most-innovative-companies-2025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imothyfraser/dsai/blob/main/00_quickstart/ACTIVITY_software.md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timothyfraser/dsai/blob/main/00_quickstart/ACTIVITY_dependencies.md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284700" y="4434600"/>
            <a:ext cx="18480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Cornell University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Systems Engineering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2132825" y="4434600"/>
            <a:ext cx="1699200" cy="42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Dr. Tim Fraser</a:t>
            </a:r>
            <a:endParaRPr b="1" sz="800">
              <a:solidFill>
                <a:schemeClr val="accent3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Assistant Teaching Professor</a:t>
            </a: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498" name="Google Shape;498;p53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0.2</a:t>
            </a:r>
            <a:endParaRPr/>
          </a:p>
        </p:txBody>
      </p:sp>
      <p:sp>
        <p:nvSpPr>
          <p:cNvPr id="499" name="Google Shape;499;p53"/>
          <p:cNvSpPr txBox="1"/>
          <p:nvPr>
            <p:ph type="title"/>
          </p:nvPr>
        </p:nvSpPr>
        <p:spPr>
          <a:xfrm>
            <a:off x="368000" y="1455800"/>
            <a:ext cx="5666400" cy="11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3"/>
                </a:solidFill>
              </a:rPr>
              <a:t>Data Science </a:t>
            </a:r>
            <a:r>
              <a:rPr i="1" lang="en" sz="4300">
                <a:solidFill>
                  <a:schemeClr val="accent3"/>
                </a:solidFill>
              </a:rPr>
              <a:t>Quickstart</a:t>
            </a:r>
            <a:r>
              <a:rPr lang="en" sz="4300">
                <a:solidFill>
                  <a:schemeClr val="accent3"/>
                </a:solidFill>
              </a:rPr>
              <a:t>!</a:t>
            </a:r>
            <a:endParaRPr sz="4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Github?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00" name="Google Shape;600;p62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0" y="3871975"/>
            <a:ext cx="1157524" cy="11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2"/>
          <p:cNvSpPr txBox="1"/>
          <p:nvPr>
            <p:ph idx="3" type="body"/>
          </p:nvPr>
        </p:nvSpPr>
        <p:spPr>
          <a:xfrm>
            <a:off x="284700" y="1252725"/>
            <a:ext cx="3818100" cy="29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🗓️ </a:t>
            </a:r>
            <a:r>
              <a:rPr b="1" lang="en" sz="1400"/>
              <a:t>Origins</a:t>
            </a:r>
            <a:r>
              <a:rPr lang="en" sz="1400"/>
              <a:t>: GitHub founded in 2008, acquired by Microsoft in 2018.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🧠 </a:t>
            </a:r>
            <a:r>
              <a:rPr b="1" lang="en" sz="1400"/>
              <a:t>Function</a:t>
            </a:r>
            <a:r>
              <a:rPr lang="en" sz="1400"/>
              <a:t>: Hosts Git </a:t>
            </a:r>
            <a:r>
              <a:rPr b="1" lang="en" sz="1400" u="sng"/>
              <a:t>repositories</a:t>
            </a:r>
            <a:r>
              <a:rPr lang="en" sz="1400"/>
              <a:t> (“repos”) for version control, backups, and collaborative development.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🤝 </a:t>
            </a:r>
            <a:r>
              <a:rPr b="1" lang="en" sz="1400"/>
              <a:t>Collaboration</a:t>
            </a:r>
            <a:r>
              <a:rPr lang="en" sz="1400"/>
              <a:t>: Enables issues, code review, and project management for distributed teams.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🌍 </a:t>
            </a:r>
            <a:r>
              <a:rPr b="1" lang="en" sz="1400"/>
              <a:t>Value-added</a:t>
            </a:r>
            <a:r>
              <a:rPr lang="en" sz="1400"/>
              <a:t>: Core infrastructure for modern software, data science, and open science workflows.</a:t>
            </a:r>
            <a:endParaRPr sz="1400"/>
          </a:p>
        </p:txBody>
      </p:sp>
      <p:pic>
        <p:nvPicPr>
          <p:cNvPr id="603" name="Google Shape;6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576" y="152400"/>
            <a:ext cx="4126025" cy="47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2"/>
          <p:cNvSpPr/>
          <p:nvPr/>
        </p:nvSpPr>
        <p:spPr>
          <a:xfrm>
            <a:off x="5263825" y="2850521"/>
            <a:ext cx="576300" cy="576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05" name="Google Shape;60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750" y="762500"/>
            <a:ext cx="3939112" cy="383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Github?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11" name="Google Shape;611;p63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0" y="3871975"/>
            <a:ext cx="1157524" cy="115752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>
            <p:ph idx="3" type="body"/>
          </p:nvPr>
        </p:nvSpPr>
        <p:spPr>
          <a:xfrm>
            <a:off x="284700" y="1252725"/>
            <a:ext cx="3479400" cy="29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🗓️ </a:t>
            </a:r>
            <a:r>
              <a:rPr b="1" lang="en" sz="1400"/>
              <a:t>Profiles</a:t>
            </a:r>
            <a:r>
              <a:rPr lang="en" sz="1400"/>
              <a:t>: GitHub also acts as a kind of profile for modern developers.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Developers often host their personal websites, etc. using </a:t>
            </a:r>
            <a:r>
              <a:rPr lang="en" sz="1400"/>
              <a:t>them.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Tips:</a:t>
            </a:r>
            <a:endParaRPr sz="1400"/>
          </a:p>
          <a:p>
            <a:pPr indent="-317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your </a:t>
            </a:r>
            <a:r>
              <a:rPr b="1" lang="en" sz="1400" u="sng"/>
              <a:t>actual name</a:t>
            </a:r>
            <a:r>
              <a:rPr lang="en" sz="1400"/>
              <a:t> (or something memorable) for your </a:t>
            </a:r>
            <a:r>
              <a:rPr b="1" lang="en" sz="1400" u="sng"/>
              <a:t>github id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Update your full name on github to make you more easily searchable.</a:t>
            </a:r>
            <a:endParaRPr sz="1400"/>
          </a:p>
          <a:p>
            <a:pPr indent="-3175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Feel free to use my profile as a template. Eg.</a:t>
            </a:r>
            <a:endParaRPr sz="1400"/>
          </a:p>
          <a:p>
            <a:pPr indent="-317500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  <a:p>
            <a:pPr indent="-317500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github.com/timothyfraser/cv</a:t>
            </a:r>
            <a:endParaRPr sz="1400">
              <a:solidFill>
                <a:schemeClr val="accent3"/>
              </a:solidFill>
            </a:endParaRPr>
          </a:p>
          <a:p>
            <a:pPr indent="-317500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 u="sng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timothyfraser.github.io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14" name="Google Shape;614;p63"/>
          <p:cNvSpPr/>
          <p:nvPr/>
        </p:nvSpPr>
        <p:spPr>
          <a:xfrm>
            <a:off x="5263825" y="2850521"/>
            <a:ext cx="576300" cy="576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15" name="Google Shape;61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448" y="203225"/>
            <a:ext cx="4697699" cy="45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4"/>
          <p:cNvSpPr txBox="1"/>
          <p:nvPr>
            <p:ph idx="3" type="body"/>
          </p:nvPr>
        </p:nvSpPr>
        <p:spPr>
          <a:xfrm>
            <a:off x="284700" y="1252725"/>
            <a:ext cx="4013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</a:t>
            </a:r>
            <a:r>
              <a:rPr b="1" lang="en" sz="1400"/>
              <a:t>Set up and use Github!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00_quickstart/ACTIVITY_github_setup.md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00_quickstart/ACTIVITY_github_pat.md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00_quickstart/ACTIVITY_github_repo.md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1" name="Google Shape;621;p64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22" name="Google Shape;622;p6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64"/>
          <p:cNvPicPr preferRelativeResize="0"/>
          <p:nvPr/>
        </p:nvPicPr>
        <p:blipFill rotWithShape="1">
          <a:blip r:embed="rId6">
            <a:alphaModFix/>
          </a:blip>
          <a:srcRect b="0" l="0" r="0" t="39154"/>
          <a:stretch/>
        </p:blipFill>
        <p:spPr>
          <a:xfrm>
            <a:off x="4510812" y="2268282"/>
            <a:ext cx="4055319" cy="1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/>
          <p:cNvPicPr preferRelativeResize="0"/>
          <p:nvPr/>
        </p:nvPicPr>
        <p:blipFill rotWithShape="1">
          <a:blip r:embed="rId7">
            <a:alphaModFix/>
          </a:blip>
          <a:srcRect b="0" l="0" r="0" t="45784"/>
          <a:stretch/>
        </p:blipFill>
        <p:spPr>
          <a:xfrm>
            <a:off x="4499921" y="3896207"/>
            <a:ext cx="4077100" cy="105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9925" y="143925"/>
            <a:ext cx="4077100" cy="19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type="title"/>
          </p:nvPr>
        </p:nvSpPr>
        <p:spPr>
          <a:xfrm>
            <a:off x="291800" y="465200"/>
            <a:ext cx="5666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coding!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/>
          <p:nvPr/>
        </p:nvSpPr>
        <p:spPr>
          <a:xfrm>
            <a:off x="284700" y="2037675"/>
            <a:ext cx="1367700" cy="2632200"/>
          </a:xfrm>
          <a:prstGeom prst="roundRect">
            <a:avLst>
              <a:gd fmla="val 1134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1725834" y="2037675"/>
            <a:ext cx="1367700" cy="2632200"/>
          </a:xfrm>
          <a:prstGeom prst="roundRect">
            <a:avLst>
              <a:gd fmla="val 102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3166967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7" name="Google Shape;507;p54"/>
          <p:cNvSpPr txBox="1"/>
          <p:nvPr>
            <p:ph idx="1" type="body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anchorCtr="0" anchor="t" bIns="91425" lIns="137150" spcFirstLastPara="1" rIns="902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g</a:t>
            </a: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it bash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8" name="Google Shape;508;p54"/>
          <p:cNvSpPr txBox="1"/>
          <p:nvPr>
            <p:ph idx="2" type="body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strument Sans"/>
                <a:ea typeface="Instrument Sans"/>
                <a:cs typeface="Instrument Sans"/>
                <a:sym typeface="Instrument Sans"/>
              </a:rPr>
              <a:t>Your IDE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9" name="Google Shape;509;p54"/>
          <p:cNvSpPr txBox="1"/>
          <p:nvPr>
            <p:ph idx="3" type="body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Dependencies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0" name="Google Shape;510;p54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54"/>
          <p:cNvSpPr txBox="1"/>
          <p:nvPr>
            <p:ph idx="8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12" name="Google Shape;512;p54"/>
          <p:cNvSpPr txBox="1"/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13" name="Google Shape;513;p54"/>
          <p:cNvSpPr txBox="1"/>
          <p:nvPr>
            <p:ph idx="9" type="subTitle"/>
          </p:nvPr>
        </p:nvSpPr>
        <p:spPr>
          <a:xfrm>
            <a:off x="282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54"/>
          <p:cNvSpPr txBox="1"/>
          <p:nvPr>
            <p:ph idx="13" type="subTitle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54"/>
          <p:cNvSpPr txBox="1"/>
          <p:nvPr>
            <p:ph idx="14" type="subTitle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54"/>
          <p:cNvSpPr txBox="1"/>
          <p:nvPr/>
        </p:nvSpPr>
        <p:spPr>
          <a:xfrm>
            <a:off x="3162300" y="3123904"/>
            <a:ext cx="114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⚙️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7" name="Google Shape;517;p54"/>
          <p:cNvSpPr txBox="1"/>
          <p:nvPr/>
        </p:nvSpPr>
        <p:spPr>
          <a:xfrm>
            <a:off x="1755050" y="2977225"/>
            <a:ext cx="114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🐍</a:t>
            </a:r>
            <a:endParaRPr sz="4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2339700" y="3325500"/>
            <a:ext cx="114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🆁</a:t>
            </a:r>
            <a:endParaRPr sz="600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descr="Git"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3325496"/>
            <a:ext cx="1192326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" id="520" name="Google Shape;520;p54"/>
          <p:cNvPicPr preferRelativeResize="0"/>
          <p:nvPr/>
        </p:nvPicPr>
        <p:blipFill rotWithShape="1">
          <a:blip r:embed="rId3">
            <a:alphaModFix/>
          </a:blip>
          <a:srcRect b="0" l="0" r="53366" t="0"/>
          <a:stretch/>
        </p:blipFill>
        <p:spPr>
          <a:xfrm>
            <a:off x="1897388" y="3685225"/>
            <a:ext cx="556025" cy="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4"/>
          <p:cNvSpPr/>
          <p:nvPr/>
        </p:nvSpPr>
        <p:spPr>
          <a:xfrm>
            <a:off x="4711667" y="2037675"/>
            <a:ext cx="1367700" cy="2632200"/>
          </a:xfrm>
          <a:prstGeom prst="roundRect">
            <a:avLst>
              <a:gd fmla="val 10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2" name="Google Shape;522;p54"/>
          <p:cNvSpPr txBox="1"/>
          <p:nvPr>
            <p:ph idx="3" type="body"/>
          </p:nvPr>
        </p:nvSpPr>
        <p:spPr>
          <a:xfrm>
            <a:off x="4711674" y="2623225"/>
            <a:ext cx="1372500" cy="1323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strument Sans"/>
                <a:ea typeface="Instrument Sans"/>
                <a:cs typeface="Instrument Sans"/>
                <a:sym typeface="Instrument Sans"/>
              </a:rPr>
              <a:t>Github</a:t>
            </a:r>
            <a:endParaRPr b="1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23" name="Google Shape;523;p54"/>
          <p:cNvSpPr txBox="1"/>
          <p:nvPr>
            <p:ph idx="14" type="subTitle"/>
          </p:nvPr>
        </p:nvSpPr>
        <p:spPr>
          <a:xfrm>
            <a:off x="4711225" y="2148761"/>
            <a:ext cx="900900" cy="3126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800" y="3123900"/>
            <a:ext cx="1048250" cy="1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idx="3" type="body"/>
          </p:nvPr>
        </p:nvSpPr>
        <p:spPr>
          <a:xfrm>
            <a:off x="284700" y="1252725"/>
            <a:ext cx="38493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🧑‍💻 </a:t>
            </a:r>
            <a:r>
              <a:rPr b="1" lang="en" sz="1400"/>
              <a:t>Command-line terminal </a:t>
            </a:r>
            <a:r>
              <a:rPr lang="en" sz="1400"/>
              <a:t>for Windows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🗓️ </a:t>
            </a:r>
            <a:r>
              <a:rPr b="1" lang="en" sz="1400"/>
              <a:t>Origins</a:t>
            </a:r>
            <a:r>
              <a:rPr lang="en" sz="1400"/>
              <a:t>: Built on Git (2005, Linus Torvalds) to bring Linux tools to Windows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🌍 </a:t>
            </a:r>
            <a:r>
              <a:rPr b="1" lang="en" sz="1400"/>
              <a:t>Value-Added</a:t>
            </a:r>
            <a:r>
              <a:rPr lang="en" sz="1400"/>
              <a:t>: Free, open-source tool that works on Macs, Linux, &amp; PCs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⚙️ </a:t>
            </a:r>
            <a:r>
              <a:rPr b="1" lang="en" sz="1400"/>
              <a:t>Uses</a:t>
            </a:r>
            <a:r>
              <a:rPr lang="en" sz="1400"/>
              <a:t>: Used to run </a:t>
            </a:r>
            <a:r>
              <a:rPr b="1" lang="en" sz="1400" u="sng"/>
              <a:t>git version control commands</a:t>
            </a:r>
            <a:r>
              <a:rPr lang="en" sz="1400"/>
              <a:t>, but also start processes, jobs, manage files, and run command line software (eg. gcloud).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</a:t>
            </a:r>
            <a:r>
              <a:rPr b="1" lang="en" sz="1400"/>
              <a:t>Git vs. Git Bash</a:t>
            </a:r>
            <a:r>
              <a:rPr lang="en" sz="1400"/>
              <a:t>: Git is a program for </a:t>
            </a:r>
            <a:r>
              <a:rPr lang="en" sz="1400" u="sng"/>
              <a:t>version control</a:t>
            </a:r>
            <a:r>
              <a:rPr lang="en" sz="1400"/>
              <a:t>. Git Bash is a terminal. Git gets run in Git bash.</a:t>
            </a:r>
            <a:endParaRPr sz="1400"/>
          </a:p>
        </p:txBody>
      </p:sp>
      <p:sp>
        <p:nvSpPr>
          <p:cNvPr id="530" name="Google Shape;530;p55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Git Bash?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1" name="Google Shape;531;p55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32" name="Google Shape;532;p55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4384984" y="3128800"/>
            <a:ext cx="1807500" cy="1481100"/>
          </a:xfrm>
          <a:prstGeom prst="roundRect">
            <a:avLst>
              <a:gd fmla="val 1134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85025" lIns="85025" spcFirstLastPara="1" rIns="85025" wrap="square" tIns="85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2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34" name="Google Shape;534;p55"/>
          <p:cNvSpPr txBox="1"/>
          <p:nvPr>
            <p:ph idx="8" type="body"/>
          </p:nvPr>
        </p:nvSpPr>
        <p:spPr>
          <a:xfrm>
            <a:off x="4387184" y="3668100"/>
            <a:ext cx="1712100" cy="1197300"/>
          </a:xfrm>
          <a:prstGeom prst="rect">
            <a:avLst/>
          </a:prstGeom>
        </p:spPr>
        <p:txBody>
          <a:bodyPr anchorCtr="0" anchor="t" bIns="85025" lIns="85025" spcFirstLastPara="1" rIns="85025" wrap="square" tIns="85025">
            <a:noAutofit/>
          </a:bodyPr>
          <a:lstStyle/>
          <a:p>
            <a:pPr indent="-271660" lvl="0" marL="42520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0"/>
              <a:buChar char="●"/>
            </a:pPr>
            <a:r>
              <a:rPr lang="en" sz="930"/>
              <a:t>Learn more with the </a:t>
            </a:r>
            <a:r>
              <a:rPr lang="en" sz="930" u="sng">
                <a:solidFill>
                  <a:schemeClr val="hlink"/>
                </a:solidFill>
                <a:hlinkClick r:id="rId3"/>
              </a:rPr>
              <a:t>Git Pro Book</a:t>
            </a:r>
            <a:endParaRPr sz="930">
              <a:solidFill>
                <a:schemeClr val="accent3"/>
              </a:solidFill>
            </a:endParaRPr>
          </a:p>
          <a:p>
            <a:pPr indent="-271660" lvl="0" marL="42520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0"/>
              <a:buChar char="●"/>
            </a:pPr>
            <a:r>
              <a:rPr lang="en" sz="930" u="sng">
                <a:solidFill>
                  <a:schemeClr val="hlink"/>
                </a:solidFill>
                <a:hlinkClick r:id="rId4"/>
              </a:rPr>
              <a:t>Download Git </a:t>
            </a:r>
            <a:r>
              <a:rPr lang="en" sz="930" u="sng">
                <a:solidFill>
                  <a:schemeClr val="hlink"/>
                </a:solidFill>
                <a:hlinkClick r:id="rId5"/>
              </a:rPr>
              <a:t>&amp; Git Bash here</a:t>
            </a:r>
            <a:endParaRPr sz="930">
              <a:solidFill>
                <a:schemeClr val="accent3"/>
              </a:solidFill>
            </a:endParaRPr>
          </a:p>
        </p:txBody>
      </p:sp>
      <p:sp>
        <p:nvSpPr>
          <p:cNvPr id="535" name="Google Shape;535;p55"/>
          <p:cNvSpPr txBox="1"/>
          <p:nvPr>
            <p:ph idx="9" type="subTitle"/>
          </p:nvPr>
        </p:nvSpPr>
        <p:spPr>
          <a:xfrm>
            <a:off x="4387193" y="3160968"/>
            <a:ext cx="2021400" cy="581400"/>
          </a:xfrm>
          <a:prstGeom prst="rect">
            <a:avLst/>
          </a:prstGeom>
        </p:spPr>
        <p:txBody>
          <a:bodyPr anchorCtr="0" anchor="t" bIns="85025" lIns="85025" spcFirstLastPara="1" rIns="85025" wrap="square" tIns="8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4"/>
              <a:t>🌐Further Reading</a:t>
            </a:r>
            <a:endParaRPr sz="1674"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925" y="199175"/>
            <a:ext cx="2042850" cy="480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" id="537" name="Google Shape;53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0200" y="2032900"/>
            <a:ext cx="1807500" cy="75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>
            <p:ph type="title"/>
          </p:nvPr>
        </p:nvSpPr>
        <p:spPr>
          <a:xfrm>
            <a:off x="284700" y="672675"/>
            <a:ext cx="19659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Git Bash?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3" name="Google Shape;543;p56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44" name="Google Shape;544;p56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it" id="545" name="Google Shape;5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0" y="2660777"/>
            <a:ext cx="1807500" cy="75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6" title="CHEATSHEET_git_danny_adam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655" y="0"/>
            <a:ext cx="6857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355750" y="3690400"/>
            <a:ext cx="20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Credit: </a:t>
            </a:r>
            <a:r>
              <a:rPr b="1" lang="en" sz="1000" u="sng">
                <a:solidFill>
                  <a:schemeClr val="hlink"/>
                </a:solidFill>
                <a:latin typeface="Instrument Sans"/>
                <a:ea typeface="Instrument Sans"/>
                <a:cs typeface="Instrument Sans"/>
                <a:sym typeface="Instrument Sans"/>
                <a:hlinkClick r:id="rId5"/>
              </a:rPr>
              <a:t>Danny Adams</a:t>
            </a: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Web Developer &amp; Education Content Creator</a:t>
            </a:r>
            <a:endParaRPr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48" name="Google Shape;548;p56"/>
          <p:cNvSpPr txBox="1"/>
          <p:nvPr/>
        </p:nvSpPr>
        <p:spPr>
          <a:xfrm>
            <a:off x="442100" y="1661300"/>
            <a:ext cx="172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Git Version Control CheatSheet</a:t>
            </a:r>
            <a:endParaRPr b="1"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>
            <p:ph type="title"/>
          </p:nvPr>
        </p:nvSpPr>
        <p:spPr>
          <a:xfrm>
            <a:off x="284700" y="672675"/>
            <a:ext cx="19659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Git Bash?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54" name="Google Shape;554;p57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55" name="Google Shape;555;p57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it" id="556" name="Google Shape;5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0" y="2567567"/>
            <a:ext cx="1807500" cy="75586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7"/>
          <p:cNvSpPr txBox="1"/>
          <p:nvPr/>
        </p:nvSpPr>
        <p:spPr>
          <a:xfrm>
            <a:off x="355750" y="3690400"/>
            <a:ext cx="16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Credit: </a:t>
            </a: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Tim &amp; GPT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 Tip: 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Make .html cheatsheets for yourself with AI!</a:t>
            </a:r>
            <a:endParaRPr b="1" sz="10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442100" y="1661300"/>
            <a:ext cx="172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Git Bash</a:t>
            </a:r>
            <a:endParaRPr b="1"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CheatSheet</a:t>
            </a:r>
            <a:endParaRPr b="1" sz="1300"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59" name="Google Shape;5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225" y="102725"/>
            <a:ext cx="6936774" cy="4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"/>
          <p:cNvSpPr txBox="1"/>
          <p:nvPr>
            <p:ph idx="3" type="body"/>
          </p:nvPr>
        </p:nvSpPr>
        <p:spPr>
          <a:xfrm>
            <a:off x="284700" y="1252725"/>
            <a:ext cx="2276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</a:t>
            </a:r>
            <a:r>
              <a:rPr b="1" lang="en" sz="1400"/>
              <a:t>Install Git and Git Bash!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github.com/timothyfraser/dsai/blob/main/00_quickstart/ACTIVITY_git.md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65" name="Google Shape;565;p58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6" name="Google Shape;566;p58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150" y="152400"/>
            <a:ext cx="5278450" cy="4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idx="3" type="body"/>
          </p:nvPr>
        </p:nvSpPr>
        <p:spPr>
          <a:xfrm>
            <a:off x="284700" y="1252725"/>
            <a:ext cx="2901000" cy="3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🧑‍💻 </a:t>
            </a:r>
            <a:r>
              <a:rPr b="1" lang="en" sz="1400"/>
              <a:t>Integrated Development Environment</a:t>
            </a:r>
            <a:r>
              <a:rPr b="1" lang="en" sz="1400"/>
              <a:t> </a:t>
            </a:r>
            <a:r>
              <a:rPr lang="en" sz="1400"/>
              <a:t>- a graphical user interface for coding!</a:t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📦Most today based off VSCode</a:t>
            </a:r>
            <a:endParaRPr sz="14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🔌Supports Python, R, Git Bash, and many others, and more plugins.</a:t>
            </a:r>
            <a:endParaRPr sz="1400"/>
          </a:p>
          <a:p>
            <a:pPr indent="45720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READ:</a:t>
            </a:r>
            <a:r>
              <a:rPr lang="en" sz="1400">
                <a:solidFill>
                  <a:schemeClr val="accent3"/>
                </a:solidFill>
              </a:rPr>
              <a:t> </a:t>
            </a: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FastCompany’s profile of the Cursor IDE (just ~2 years old)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3" name="Google Shape;573;p59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What is an IDE?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4" name="Google Shape;574;p59"/>
          <p:cNvSpPr txBox="1"/>
          <p:nvPr>
            <p:ph idx="2" type="subTitle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899" y="1485661"/>
            <a:ext cx="2428446" cy="65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9"/>
          <p:cNvPicPr preferRelativeResize="0"/>
          <p:nvPr/>
        </p:nvPicPr>
        <p:blipFill rotWithShape="1">
          <a:blip r:embed="rId5">
            <a:alphaModFix/>
          </a:blip>
          <a:srcRect b="34119" l="21528" r="21624" t="37225"/>
          <a:stretch/>
        </p:blipFill>
        <p:spPr>
          <a:xfrm>
            <a:off x="4541125" y="615725"/>
            <a:ext cx="1944896" cy="55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9"/>
          <p:cNvPicPr preferRelativeResize="0"/>
          <p:nvPr/>
        </p:nvPicPr>
        <p:blipFill rotWithShape="1">
          <a:blip r:embed="rId6">
            <a:alphaModFix/>
          </a:blip>
          <a:srcRect b="20582" l="6650" r="6866" t="29216"/>
          <a:stretch/>
        </p:blipFill>
        <p:spPr>
          <a:xfrm>
            <a:off x="4541142" y="2361503"/>
            <a:ext cx="2563956" cy="70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idx="3" type="body"/>
          </p:nvPr>
        </p:nvSpPr>
        <p:spPr>
          <a:xfrm>
            <a:off x="284700" y="1252725"/>
            <a:ext cx="2708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</a:t>
            </a:r>
            <a:r>
              <a:rPr b="1" lang="en" sz="1400"/>
              <a:t>Install Python, R, &amp; your IDE!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github.com/timothyfraser/dsai/blob/main/00_quickstart/ACTIVITY_software.md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84" name="Google Shape;584;p60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85" name="Google Shape;585;p60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150" y="152400"/>
            <a:ext cx="5278450" cy="4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/>
          <p:nvPr>
            <p:ph idx="3" type="body"/>
          </p:nvPr>
        </p:nvSpPr>
        <p:spPr>
          <a:xfrm>
            <a:off x="284700" y="1252725"/>
            <a:ext cx="2708100" cy="24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📦</a:t>
            </a:r>
            <a:r>
              <a:rPr b="1" lang="en" sz="1400"/>
              <a:t>Set up Required Packages (Course Dependencies)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Goal - </a:t>
            </a:r>
            <a:r>
              <a:rPr lang="en" sz="1400"/>
              <a:t>load settings with a .bashrc file (or add to PATH)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Remember to submit evidence (screenshot) on CANVAS!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github.com/timothyfraser/dsai/blob/main/00_quickstart/ACTIVITY_dependencies.md</a:t>
            </a:r>
            <a:r>
              <a:rPr lang="en" sz="1400">
                <a:solidFill>
                  <a:schemeClr val="accent3"/>
                </a:solidFill>
              </a:rPr>
              <a:t> 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92" name="Google Shape;592;p61"/>
          <p:cNvSpPr txBox="1"/>
          <p:nvPr>
            <p:ph type="title"/>
          </p:nvPr>
        </p:nvSpPr>
        <p:spPr>
          <a:xfrm>
            <a:off x="284700" y="672675"/>
            <a:ext cx="4219200" cy="48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🌐</a:t>
            </a:r>
            <a:r>
              <a:rPr b="1" lang="en">
                <a:highlight>
                  <a:schemeClr val="accent2"/>
                </a:highlight>
                <a:latin typeface="Instrument Sans"/>
                <a:ea typeface="Instrument Sans"/>
                <a:cs typeface="Instrument Sans"/>
                <a:sym typeface="Instrument Sans"/>
              </a:rPr>
              <a:t>ACTIVITY</a:t>
            </a:r>
            <a:endParaRPr b="1">
              <a:highlight>
                <a:schemeClr val="accent2"/>
              </a:highlight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152400"/>
            <a:ext cx="4871325" cy="490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gradients">
  <a:themeElements>
    <a:clrScheme name="Simple Light">
      <a:dk1>
        <a:srgbClr val="F7F7F7"/>
      </a:dk1>
      <a:lt1>
        <a:srgbClr val="222222"/>
      </a:lt1>
      <a:dk2>
        <a:srgbClr val="FFFDFD"/>
      </a:dk2>
      <a:lt2>
        <a:srgbClr val="FEFEFE"/>
      </a:lt2>
      <a:accent1>
        <a:srgbClr val="F8981D"/>
      </a:accent1>
      <a:accent2>
        <a:srgbClr val="FDAAA6"/>
      </a:accent2>
      <a:accent3>
        <a:srgbClr val="EF4035"/>
      </a:accent3>
      <a:accent4>
        <a:srgbClr val="FFE3BB"/>
      </a:accent4>
      <a:accent5>
        <a:srgbClr val="FFF8EE"/>
      </a:accent5>
      <a:accent6>
        <a:srgbClr val="578E32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